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7" r:id="rId5"/>
    <p:sldId id="260" r:id="rId6"/>
    <p:sldId id="261" r:id="rId7"/>
    <p:sldId id="268" r:id="rId8"/>
    <p:sldId id="269" r:id="rId9"/>
    <p:sldId id="266" r:id="rId10"/>
    <p:sldId id="270" r:id="rId11"/>
    <p:sldId id="275" r:id="rId12"/>
    <p:sldId id="274" r:id="rId13"/>
    <p:sldId id="272" r:id="rId14"/>
    <p:sldId id="276" r:id="rId15"/>
    <p:sldId id="271" r:id="rId16"/>
    <p:sldId id="265" r:id="rId17"/>
    <p:sldId id="264" r:id="rId18"/>
    <p:sldId id="263" r:id="rId19"/>
    <p:sldId id="262" r:id="rId20"/>
    <p:sldId id="277" r:id="rId21"/>
  </p:sldIdLst>
  <p:sldSz cx="11887200" cy="73152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60" d="100"/>
          <a:sy n="60" d="100"/>
        </p:scale>
        <p:origin x="-1134" y="-78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FC00-6031-42B4-9729-74DB40B5C5D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41E7-9725-410C-90C2-753C49A12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প্রদর্শিত</a:t>
            </a:r>
            <a:r>
              <a:rPr lang="bn-IN" baseline="0" dirty="0" smtClean="0"/>
              <a:t> চিত্রটি আজকের পাঠের আবহ সৃষ্টিতে যুক্ত করা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</a:t>
            </a:r>
            <a:r>
              <a:rPr lang="bn-IN" baseline="0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উপস্তরগুলোর যথাযথ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ব্যাখ্যা প্রদানের মাধ্যমে শ্রেণি পাঠদান করার চেষ্টা করা হয়েছে।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স্লাইডে ১৯ এর অধিক</a:t>
            </a:r>
            <a:r>
              <a:rPr lang="bn-IN" baseline="0" dirty="0" smtClean="0"/>
              <a:t> পারমাণবিক সংখ্যা বিশিষ্ট মৌলের</a:t>
            </a:r>
            <a:r>
              <a:rPr lang="en-US" baseline="0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বিন্যাসের ব্যাখ্যা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</a:t>
            </a:r>
            <a:r>
              <a:rPr lang="bn-IN" baseline="0" dirty="0" smtClean="0"/>
              <a:t> উপস্তরসমূহে ইলেকট্রনসমূহ যেভাবে বিন্যস্ত থাকে তার ব্যাখ্যা দেওয়ার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তৃতীয়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0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 ছাড়াও অন্য প্রশ্ন</a:t>
            </a:r>
            <a:r>
              <a:rPr lang="bn-BD" baseline="0" dirty="0" smtClean="0"/>
              <a:t> করতে পারেন</a:t>
            </a:r>
            <a:r>
              <a:rPr lang="bn-IN" baseline="0" dirty="0" smtClean="0"/>
              <a:t> বা চিত্র প্রদর্শনের মাধ্যমেও কাজটি করা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9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7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পাঠ শিরোনাম শিক্ষার্থীদের কাছ থেকে বের করার জন্য স্লাইডে উল্লেখিত </a:t>
            </a:r>
            <a:r>
              <a:rPr lang="bn-IN" baseline="0" dirty="0" smtClean="0"/>
              <a:t>ভিডিও</a:t>
            </a:r>
            <a:r>
              <a:rPr lang="bn-BD" baseline="0" dirty="0" smtClean="0"/>
              <a:t>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তবে বিশেষ ক্ষেত্রে শিক্ষার্থীদের কাছ থেকে উত্তর বের করতে সাহায্য করা যেতে পারে।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 স্লাইডটি প্রদর্শন করা হয়েছে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</a:t>
            </a:r>
            <a:r>
              <a:rPr lang="bn-IN" baseline="0" dirty="0" smtClean="0"/>
              <a:t>দ্বিতীয়</a:t>
            </a:r>
            <a:r>
              <a:rPr lang="bn-BD" baseline="0" dirty="0" smtClean="0"/>
              <a:t> শিখনফল অর্জনের উদ্দেশ্যে এই স্লাইডটি প্রদর্শন করা হয়েছে</a:t>
            </a:r>
            <a:r>
              <a:rPr lang="bn-IN" baseline="0" dirty="0" smtClean="0"/>
              <a:t>।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একক কাজের মাধ্যমে শিক্ষার্থীদের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প্রথম ও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প্রধান শক্তিস্তরগুলোর প্রকারভেদ উল্লেখপূর্বক তাদের অবস্থানের ব্যাখ্যা প্রদান করার চেষ্টা করা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5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5"/>
            <a:ext cx="525224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8"/>
            <a:ext cx="525224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5"/>
            <a:ext cx="5254307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8"/>
            <a:ext cx="5254307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Images\Borders\flower-border-embroidery-design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" y="0"/>
            <a:ext cx="126666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6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5"/>
            <a:ext cx="6645276" cy="624332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5"/>
            <a:ext cx="3910807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1"/>
            <a:ext cx="713232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2"/>
            <a:ext cx="713232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7807-E024-486E-A5EE-9B7DBC87CD4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497" y="817506"/>
            <a:ext cx="5823819" cy="11774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9273" tIns="49636" rIns="99273" bIns="4963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514600"/>
            <a:ext cx="8695944" cy="39782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9273" tIns="49636" rIns="99273" bIns="49636" numCol="1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 পাঠটি উপস্থাপনের পূর্বে  উল্লেখিত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বোতাম চেপে স্লাইড সো তে যাবেন।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শ্রেণিকক্ষে উপস্থাপনের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পূর্বে পাঠ্য বই থেকে সংশ্লিষ্ট পাঠটি ভালোভাবে আয়ত্ব করে নেওয়া যেতে পারে।  </a:t>
            </a:r>
            <a:endParaRPr lang="en-US" sz="36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193" y="2243792"/>
            <a:ext cx="89354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প্রতিটি শক্তিস্তরে আবার কতগুলো উপস্তর থাকে। উপস্তরে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ইলেকট্রন বিন্যাসের মাধ্যমে এর ব্যাখ্যা দেওয়া যায়।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95400" y="304800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অথবা তার অধিক পারমাণবিক সংখ্যা বিশিষ্ট  মৌলের পরমাণুর ইলেকট্রন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বিন্যাসের সময় তৃতীয় শক্তিস্তর পূর্ণ না হয়ে চতুর্থ শক্তিস্তরে ইলেকট্রন প্রবেশ করে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8598" y="3580369"/>
            <a:ext cx="9163050" cy="3372923"/>
            <a:chOff x="1504950" y="3866077"/>
            <a:chExt cx="9163050" cy="337292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952339"/>
              <a:ext cx="9163050" cy="328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74841" y="3866077"/>
              <a:ext cx="29931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অরবিটাল/উপশক্তিস্তর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3781" y="5867400"/>
            <a:ext cx="104454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প্রতিটি প্রধান শক্তিস্তর এক বা একাধিক উপশক্তিস্তর নিয়ে গঠিত। এই উপস্তরগুলোকে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  নামে আখ্যায়িত করা হয়।</a:t>
            </a:r>
            <a:endParaRPr lang="en-US" sz="3200" dirty="0"/>
          </a:p>
        </p:txBody>
      </p:sp>
      <p:pic>
        <p:nvPicPr>
          <p:cNvPr id="5" name="Picture 4" descr="http://www.iun.edu/%7Ecpanhd/C101webnotes/modern-atomic-theory/images/orbi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6622"/>
            <a:ext cx="3590708" cy="3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tsd.org/cms/lib/PA01000218/Centricity/Domain/262/animated_ato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37327"/>
            <a:ext cx="1865168" cy="1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239000" y="762000"/>
            <a:ext cx="4436471" cy="3529805"/>
            <a:chOff x="7467600" y="1213705"/>
            <a:chExt cx="4436471" cy="3529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381125"/>
              <a:ext cx="3543300" cy="326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061960" y="141376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040853" y="394329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48825" y="434340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980420" y="2814607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87249" y="1213705"/>
              <a:ext cx="9941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73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15499"/>
              </p:ext>
            </p:extLst>
          </p:nvPr>
        </p:nvGraphicFramePr>
        <p:xfrm>
          <a:off x="1527935" y="1478280"/>
          <a:ext cx="9372598" cy="4770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28798"/>
                <a:gridCol w="914400"/>
                <a:gridCol w="755506"/>
                <a:gridCol w="762000"/>
                <a:gridCol w="685800"/>
                <a:gridCol w="1295400"/>
                <a:gridCol w="3130694"/>
              </a:tblGrid>
              <a:tr h="51452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অরবিট বা প্রধান শক্তিস্তর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বিন্যাসের চিত্র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N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972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chem4kids.com/files/elements/art/019_orbita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2724411"/>
            <a:ext cx="19141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4432342"/>
            <a:ext cx="1685558" cy="1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935" y="228600"/>
            <a:ext cx="952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পটাসিয়ামের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K)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পারমাণবিক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ক্যালসিয়ামের(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পারমাণবিক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bn-IN" sz="3600" dirty="0" smtClean="0">
                <a:latin typeface="Times New Roman" pitchFamily="18" charset="0"/>
                <a:cs typeface="NikoshBAN" pitchFamily="2" charset="0"/>
              </a:rPr>
              <a:t> । এদের ইলেকট্রন বিন্যাস নিম্নরূপ-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4309" y="6474372"/>
            <a:ext cx="6744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পরমাণুর শক্তিস্তরে</a:t>
            </a:r>
            <a:r>
              <a:rPr lang="bn-IN" sz="4000" dirty="0">
                <a:latin typeface="Times New Roman" pitchFamily="18" charset="0"/>
                <a:cs typeface="NikoshBAN" pitchFamily="2" charset="0"/>
              </a:rPr>
              <a:t> ইলেকট্রন বিন্যাস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12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479" y="304800"/>
            <a:ext cx="2252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Times New Roman" pitchFamily="18" charset="0"/>
                <a:cs typeface="NikoshBAN" pitchFamily="2" charset="0"/>
              </a:rPr>
              <a:t>দলগত কাজ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828800" y="518160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সূত্রানুযায়ী পটাসিয়ামের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শেলে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এবং  ক্যালসিয়ামের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ইলেকট্রন থাকার কথা থাকলেও তা নেই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0" y="1226325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সময়ঃ ৫ মিনিট</a:t>
            </a:r>
            <a:endParaRPr lang="en-US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8" y="2367135"/>
            <a:ext cx="2743201" cy="27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40" y="2154621"/>
            <a:ext cx="2744219" cy="28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pload.wikimedia.org/wikipedia/commons/thumb/2/2c/Atome_bohr_couches_electroniques_KLM.svg/619px-Atome_bohr_couches_electroniques_KLM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02" y="1169635"/>
            <a:ext cx="2032354" cy="19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297" y="762000"/>
            <a:ext cx="10328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K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 ১ম শেলের উপস্তর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যাকে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1s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বলা হয় ।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দ্বারা কক্ষপথের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প্রধান শক্তিস্তরকে বুঝায়।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537" y="2413033"/>
            <a:ext cx="6678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সংখ্যা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2s, 2p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052" y="3403633"/>
            <a:ext cx="7576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উপস্তর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3p,3d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3829" y="4078069"/>
            <a:ext cx="771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৪র্থ শেলের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উপস্তর 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4p,4d,4f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5052" y="4987268"/>
            <a:ext cx="5230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অরবিটাল সমূহের শক্তিক্রম নিম্নরূপ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1s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3p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5p</a:t>
                </a:r>
                <a:endParaRPr lang="bn-IN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4f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6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7p</a:t>
                </a:r>
                <a:r>
                  <a:rPr lang="en-US" sz="36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8s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48" t="-8629" r="-13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3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828800" y="411837"/>
            <a:ext cx="1410173" cy="532014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ক্তি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 </a:t>
            </a: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দ্ধি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3542" y="6439938"/>
            <a:ext cx="6718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অরবিটালসমূহের শক্তিক্রম মনে রাখার ছক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24247" y="235207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657" y="235207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657" y="1472625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398" y="5340294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7637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7638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144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2666" y="235207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6432" y="307191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433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6433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5005" y="533246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447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6559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5574" y="3746968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6560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812" y="374621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3253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4f</a:t>
            </a:r>
            <a:endParaRPr lang="en-US" sz="3200" dirty="0">
              <a:latin typeface="Arial Black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30032" y="606496"/>
            <a:ext cx="1665514" cy="12005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648200" y="914400"/>
            <a:ext cx="2356202" cy="160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48200" y="1206787"/>
            <a:ext cx="3124200" cy="21575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30032" y="1499175"/>
            <a:ext cx="3744338" cy="25401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830032" y="1807078"/>
            <a:ext cx="4289177" cy="2981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901241" y="2057400"/>
            <a:ext cx="4757366" cy="3331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648201" y="2514600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662789" y="2603196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474929"/>
            <a:ext cx="9753600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" pitchFamily="2" charset="2"/>
              <a:buChar char=""/>
            </a:pPr>
            <a:r>
              <a:rPr lang="bn-IN" sz="35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 শক্তিস্তরে সর্বোচ্চ ইলেকট্রন ধারনের সূত্রটি উল্লেখ কর।  এই সুত্র অনুযায়ী </a:t>
            </a:r>
            <a:r>
              <a:rPr lang="en-US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M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শক্তিস্তরে সর্বোচ্চ কতটি ইলেকট্রন থাকতে পারে? </a:t>
            </a:r>
            <a:endParaRPr lang="en-US" sz="3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1981200"/>
            <a:ext cx="280493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0934" y="609600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72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4706" y="237030"/>
            <a:ext cx="3017520" cy="745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bn-IN" sz="6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3056" y="2721033"/>
            <a:ext cx="7168916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ইলেকট্রন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কখন পরবর্তী শক্তিস্তরে প্রবেশ করে ?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2713056" y="1905000"/>
            <a:ext cx="4968240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প্রধান শক্তিগুলো কী কী?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2601175" y="5862468"/>
            <a:ext cx="6031889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 ৪র্থ শেলের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 ও কী কী?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2713056" y="3742877"/>
            <a:ext cx="534580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ইলেকট্রনসমূহের সাধারন ধর্ম কী?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2713056" y="4876800"/>
            <a:ext cx="820716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কখন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 বিন্যাস অধিকতর সুস্থিতি অর্জন করে 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347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859" y="3644763"/>
            <a:ext cx="200550" cy="761961"/>
          </a:xfrm>
          <a:prstGeom prst="rect">
            <a:avLst/>
          </a:prstGeom>
          <a:noFill/>
        </p:spPr>
        <p:txBody>
          <a:bodyPr wrap="none" lIns="99273" tIns="49636" rIns="99273" bIns="49636">
            <a:spAutoFit/>
          </a:bodyPr>
          <a:lstStyle/>
          <a:p>
            <a:endParaRPr lang="en-US" sz="43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4047625" y="1090601"/>
            <a:ext cx="4526280" cy="9293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5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5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4029" y="5334000"/>
            <a:ext cx="10372171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“একটি মৌলের ইলেকট্রন বিন্যাস সাধারন নিয়মে করা যায় না”- তোমার মতামত দাও।</a:t>
            </a:r>
            <a:endParaRPr lang="en-US" sz="3500" dirty="0"/>
          </a:p>
        </p:txBody>
      </p:sp>
      <p:pic>
        <p:nvPicPr>
          <p:cNvPr id="7" name="Picture 2" descr="http://www.nat.vu.nl/webexperiments/rontgen/en/theory/images/bohratoom_k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52" y="2530338"/>
            <a:ext cx="24098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9738360" cy="3593421"/>
          </a:xfrm>
          <a:prstGeom prst="rect">
            <a:avLst/>
          </a:prstGeom>
        </p:spPr>
        <p:txBody>
          <a:bodyPr wrap="none" lIns="99273" tIns="49636" rIns="99273" bIns="4963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2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2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>
                <a:blip r:embed="rId3"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218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600" y="193426"/>
            <a:ext cx="2686073" cy="1448260"/>
          </a:xfrm>
          <a:prstGeom prst="rect">
            <a:avLst/>
          </a:prstGeom>
        </p:spPr>
        <p:txBody>
          <a:bodyPr wrap="none" lIns="69494" tIns="34747" rIns="69494" bIns="34747">
            <a:spAutoFit/>
          </a:bodyPr>
          <a:lstStyle/>
          <a:p>
            <a:r>
              <a:rPr lang="bn-IN" sz="8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7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intelligentdesigntheory.info/niels-bohr-model-atom_files/image00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6" y="551930"/>
            <a:ext cx="3200380" cy="24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sktop\Rajib\picture\Rose--0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36" y="1524000"/>
            <a:ext cx="4953000" cy="5441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8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9580" y="606298"/>
            <a:ext cx="3070860" cy="1425702"/>
          </a:xfrm>
          <a:prstGeom prst="rect">
            <a:avLst/>
          </a:prstGeom>
          <a:noFill/>
        </p:spPr>
        <p:txBody>
          <a:bodyPr wrap="none" lIns="109728" tIns="54864" rIns="109728" bIns="54864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6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6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20" y="3497077"/>
            <a:ext cx="9608820" cy="128035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8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8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" y="5001767"/>
            <a:ext cx="10252710" cy="128035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800" b="1" dirty="0">
                <a:latin typeface="NikoshBAN" pitchFamily="2" charset="0"/>
                <a:cs typeface="NikoshBAN" pitchFamily="2" charset="0"/>
              </a:rPr>
              <a:t>জনাব সামসুদ্দিন আহমেদ </a:t>
            </a:r>
            <a:r>
              <a:rPr lang="bn-IN" sz="3800" b="1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800" b="1" dirty="0">
                <a:latin typeface="NikoshBAN" pitchFamily="2" charset="0"/>
                <a:cs typeface="NikoshBAN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800" b="1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800" b="1" dirty="0">
                <a:latin typeface="NikoshBAN" pitchFamily="2" charset="0"/>
                <a:cs typeface="NikoshBAN" pitchFamily="2" charset="0"/>
              </a:rPr>
              <a:t>মোঃ তাজুল ইসলাম, সহকারি অধ্যাপক, টিটিসি, পাব</a:t>
            </a:r>
            <a:r>
              <a:rPr lang="bn-IN" sz="3800" dirty="0">
                <a:latin typeface="NikoshBAN" pitchFamily="2" charset="0"/>
                <a:cs typeface="NikoshBAN" pitchFamily="2" charset="0"/>
              </a:rPr>
              <a:t>না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0130" y="2194561"/>
            <a:ext cx="10005060" cy="143423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3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3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5335" y="2966953"/>
            <a:ext cx="2609799" cy="3739699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>
              <a:spcBef>
                <a:spcPct val="50000"/>
              </a:spcBef>
            </a:pPr>
            <a:r>
              <a:rPr lang="bn-BD" sz="4300" dirty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3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 তৃতীয়</a:t>
            </a:r>
            <a:endParaRPr lang="bn-IN" sz="4300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মিঃ</a:t>
            </a:r>
            <a:endParaRPr lang="bn-IN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069" y="2966953"/>
            <a:ext cx="4800600" cy="2687910"/>
          </a:xfrm>
          <a:prstGeom prst="rect">
            <a:avLst/>
          </a:prstGeom>
          <a:noFill/>
        </p:spPr>
        <p:txBody>
          <a:bodyPr wrap="square" lIns="99273" tIns="49636" rIns="99273" bIns="49636" rtlCol="0">
            <a:spAutoFit/>
          </a:bodyPr>
          <a:lstStyle/>
          <a:p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পরিমলেশ 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900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bn-IN" sz="3900" spc="54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9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ইকবাল হাই </a:t>
            </a:r>
            <a:r>
              <a:rPr lang="bn-BD" sz="3900" b="1" spc="54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স্কুল,দিনাজপুর</a:t>
            </a:r>
            <a:endParaRPr lang="bn-BD" sz="3900" b="1" spc="54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০১৭৪৬-০১৮৮৭৩ </a:t>
            </a:r>
            <a:endParaRPr lang="en-US" sz="39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Images\Pari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69" y="1128437"/>
            <a:ext cx="1469138" cy="1593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5682" y="618589"/>
            <a:ext cx="1829136" cy="838905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167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560457"/>
            <a:ext cx="2459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91005"/>
              </p:ext>
            </p:extLst>
          </p:nvPr>
        </p:nvGraphicFramePr>
        <p:xfrm>
          <a:off x="5486400" y="32718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32718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2902" y="5867400"/>
            <a:ext cx="515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৩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শক্তিস্তরে ইলেকট্রন বিন্যাস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E:\Images\Gif\Ra1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24012"/>
            <a:ext cx="29908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1.bp.blogspot.com/_oCTnjJfk0Ro/TRCN9QmxvyI/AAAAAAAAAKA/UD5uI_KY-O0/s1600/boh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40" y="1414461"/>
            <a:ext cx="3813153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60292" y="2653720"/>
            <a:ext cx="10210800" cy="3581400"/>
          </a:xfrm>
          <a:prstGeom prst="rect">
            <a:avLst/>
          </a:prstGeom>
          <a:noFill/>
        </p:spPr>
        <p:txBody>
          <a:bodyPr lIns="69494" tIns="34747" rIns="69494" bIns="34747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বা অরবিটাল সম্পর্কে বর্ণনা করতে 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ও উপশক্তিস্তরসমূহ সূচিত হওয়ার প্রক্রিয়া বর্ণনা করতে পারবে </a:t>
            </a:r>
            <a:endParaRPr lang="bn-IN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কক্ষপথ এবং কক্ষপথের বিভিন্ন উপস্তরে পুরমাণুর ইলেকট্রনসমূহকে বিন্যাস করতে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Images\Gif\atomic_particl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55" y="1066800"/>
            <a:ext cx="1635845" cy="15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871265"/>
            <a:ext cx="2147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9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169" y="228600"/>
            <a:ext cx="9829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পমাণুর</a:t>
            </a:r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ইলেকট্রনসুমূহ তাদের  নিজ নিজ শক্তি অনুযায়ী বিভিন্ন</a:t>
            </a:r>
          </a:p>
          <a:p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শক্তিস্তরে অবস্থান করে।</a:t>
            </a:r>
            <a:endParaRPr lang="en-US" sz="4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94736" y="3033622"/>
            <a:ext cx="1843949" cy="914400"/>
            <a:chOff x="3970201" y="1838125"/>
            <a:chExt cx="1843949" cy="914400"/>
          </a:xfrm>
          <a:noFill/>
        </p:grpSpPr>
        <p:sp>
          <p:nvSpPr>
            <p:cNvPr id="3" name="Oval 2"/>
            <p:cNvSpPr/>
            <p:nvPr/>
          </p:nvSpPr>
          <p:spPr>
            <a:xfrm>
              <a:off x="3970201" y="1838125"/>
              <a:ext cx="9906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4671149" y="2044654"/>
              <a:ext cx="1143001" cy="479426"/>
              <a:chOff x="6400800" y="695980"/>
              <a:chExt cx="1891770" cy="548284"/>
            </a:xfrm>
            <a:grpFill/>
          </p:grpSpPr>
          <p:sp>
            <p:nvSpPr>
              <p:cNvPr id="5" name="TextBox 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Rectangle 6"/>
          <p:cNvSpPr/>
          <p:nvPr/>
        </p:nvSpPr>
        <p:spPr>
          <a:xfrm>
            <a:off x="5440361" y="1981200"/>
            <a:ext cx="5663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 নিউক্লিয়াসের সবচেয়ে কাছের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 1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K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 </a:t>
            </a:r>
          </a:p>
          <a:p>
            <a:endParaRPr lang="bn-IN" sz="3200" spc="38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33600" y="2438400"/>
            <a:ext cx="2895600" cy="2133600"/>
            <a:chOff x="3605276" y="3007141"/>
            <a:chExt cx="2642066" cy="1791190"/>
          </a:xfrm>
        </p:grpSpPr>
        <p:sp>
          <p:nvSpPr>
            <p:cNvPr id="8" name="Oval 7"/>
            <p:cNvSpPr/>
            <p:nvPr/>
          </p:nvSpPr>
          <p:spPr>
            <a:xfrm>
              <a:off x="3835776" y="3200400"/>
              <a:ext cx="1592399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V="1">
              <a:off x="4629202" y="4299666"/>
              <a:ext cx="1143001" cy="479426"/>
              <a:chOff x="6400800" y="695980"/>
              <a:chExt cx="1891770" cy="54828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4590449" y="3007141"/>
              <a:ext cx="1143001" cy="479426"/>
              <a:chOff x="6400800" y="695980"/>
              <a:chExt cx="1891770" cy="54828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605276" y="3011396"/>
              <a:ext cx="2642066" cy="1786935"/>
              <a:chOff x="3605276" y="3011396"/>
              <a:chExt cx="2642066" cy="1786935"/>
            </a:xfrm>
          </p:grpSpPr>
          <p:grpSp>
            <p:nvGrpSpPr>
              <p:cNvPr id="12" name="Group 11"/>
              <p:cNvGrpSpPr/>
              <p:nvPr/>
            </p:nvGrpSpPr>
            <p:grpSpPr>
              <a:xfrm flipV="1">
                <a:off x="4033632" y="4318905"/>
                <a:ext cx="1143001" cy="479426"/>
                <a:chOff x="6400800" y="695980"/>
                <a:chExt cx="1891770" cy="54828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 flipV="1">
                <a:off x="3616711" y="3897061"/>
                <a:ext cx="1143001" cy="479426"/>
                <a:chOff x="6400800" y="695980"/>
                <a:chExt cx="1891770" cy="54828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3605276" y="3490822"/>
                <a:ext cx="1143001" cy="479426"/>
                <a:chOff x="6400800" y="695980"/>
                <a:chExt cx="1891770" cy="548284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 flipV="1">
                <a:off x="4171941" y="3011396"/>
                <a:ext cx="1143001" cy="479426"/>
                <a:chOff x="6400800" y="695980"/>
                <a:chExt cx="1891770" cy="54828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 flipV="1">
                <a:off x="5104340" y="3438480"/>
                <a:ext cx="1143001" cy="479426"/>
                <a:chOff x="6400800" y="695980"/>
                <a:chExt cx="1891770" cy="54828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flipV="1">
                <a:off x="5104341" y="3886200"/>
                <a:ext cx="1143001" cy="479426"/>
                <a:chOff x="6400800" y="695980"/>
                <a:chExt cx="1891770" cy="54828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3" name="Rectangle 32"/>
          <p:cNvSpPr/>
          <p:nvPr/>
        </p:nvSpPr>
        <p:spPr>
          <a:xfrm>
            <a:off x="5814150" y="3604673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N=2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858616" y="2133600"/>
            <a:ext cx="3170584" cy="2809348"/>
            <a:chOff x="3505200" y="4836807"/>
            <a:chExt cx="2501920" cy="2332651"/>
          </a:xfrm>
        </p:grpSpPr>
        <p:sp>
          <p:nvSpPr>
            <p:cNvPr id="35" name="Oval 34"/>
            <p:cNvSpPr/>
            <p:nvPr/>
          </p:nvSpPr>
          <p:spPr>
            <a:xfrm>
              <a:off x="3592010" y="4953000"/>
              <a:ext cx="2057400" cy="2059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 flipV="1">
              <a:off x="4419635" y="6918787"/>
              <a:ext cx="571500" cy="250671"/>
              <a:chOff x="6400800" y="695980"/>
              <a:chExt cx="1891770" cy="54828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219009" y="685421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 flipV="1">
              <a:off x="4923659" y="6802594"/>
              <a:ext cx="571500" cy="250671"/>
              <a:chOff x="6400800" y="695980"/>
              <a:chExt cx="1891770" cy="54828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23178" y="668640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 flipV="1">
              <a:off x="5435620" y="6319537"/>
              <a:ext cx="571500" cy="250671"/>
              <a:chOff x="6400800" y="695980"/>
              <a:chExt cx="1891770" cy="54828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 flipV="1">
              <a:off x="5432997" y="5496582"/>
              <a:ext cx="571500" cy="250671"/>
              <a:chOff x="6400800" y="695980"/>
              <a:chExt cx="1891770" cy="54828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60639" y="605879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 flipV="1">
              <a:off x="5278564" y="5264196"/>
              <a:ext cx="571500" cy="250671"/>
              <a:chOff x="6400800" y="695980"/>
              <a:chExt cx="1891770" cy="54828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91048" y="516374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05200" y="570347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1423" y="594956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36731" y="6463989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93192" y="6297425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029888" y="495300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9988" y="486803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336242" y="483680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080700" y="4941328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671977" y="528248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1730760" y="5569762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৩য়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</p:spTree>
    <p:extLst>
      <p:ext uri="{BB962C8B-B14F-4D97-AF65-F5344CB8AC3E}">
        <p14:creationId xmlns:p14="http://schemas.microsoft.com/office/powerpoint/2010/main" val="555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167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76070"/>
            <a:ext cx="9825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প্রধান শক্তিস্তরের সর্বোচ্চ ইলেকট্রন ধারণক্ষমতা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</a:p>
          <a:p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 = 1,2 , 3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ইত্যাদি।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সূত্রানুসারে-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K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517" t="-18947" r="-135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L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437" t="-18947" r="-146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347" t="-18750" r="-159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323" t="-18750" r="-92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0" y="5453921"/>
            <a:ext cx="10435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 বিন্যাসের সময়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 শক্তিস্তর ইলেকট্রন দ্বারা পূর্ণ হলে পরবর্তী শক্তিস্তরে ইলেকট্রন প্রবেশ করে।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হাইড্রোজেন থেকে আর্গন থেকে এই নিয়ম মেনে চলে।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0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1778" y="76199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469321" y="3048000"/>
            <a:ext cx="952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পারমাণবিক সংখ্যা বিশিষ্ট মৌলসমূহের চিত্রসহ 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বিন্যাস কর।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83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961</Words>
  <Application>Microsoft Office PowerPoint</Application>
  <PresentationFormat>Custom</PresentationFormat>
  <Paragraphs>183</Paragraphs>
  <Slides>20</Slides>
  <Notes>16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Iqbal high school</cp:lastModifiedBy>
  <cp:revision>84</cp:revision>
  <dcterms:created xsi:type="dcterms:W3CDTF">2015-04-15T03:53:29Z</dcterms:created>
  <dcterms:modified xsi:type="dcterms:W3CDTF">2016-08-09T14:00:05Z</dcterms:modified>
</cp:coreProperties>
</file>